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Maven Pro"/>
      <p:regular r:id="rId35"/>
      <p:bold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DC51E7-541B-4E35-8406-1D4559648913}">
  <a:tblStyle styleId="{20DC51E7-541B-4E35-8406-1D4559648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4571e391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4571e391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4571e391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4571e391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571e391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571e3910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571e391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4571e391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4916b2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4916b2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4916b20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4916b20b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4916b20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4916b20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4916b20b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4916b20b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4916b20b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4916b20b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4916b20b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4916b20b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c4b254c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c4b254c1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4916b20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4916b20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916b20b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4916b20b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1d1c61c7f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1d1c61c7f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4571e39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4571e39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1db11d84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1db11d84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aa172d79a_1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aa172d79a_1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aa172d79a_1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aa172d79a_1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aa172d79a_1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faa172d79a_1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1d1c61c7f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a1d1c61c7f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916b20b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4916b20b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c4b254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c4b254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c4f745d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c4f745d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4916b20b1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4916b20b1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aa172d79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aa172d79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4916b20b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4916b20b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a172d79a_1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a172d79a_1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4571e391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4571e391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4571e391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4571e391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4571e391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4571e391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chanshiny.shinyapps.io/Group10_P3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chanshiny.shinyapps.io/Group10_P3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tats.bts.gov/DL_SelectFields.aspx?gnoyr_VQ=FGK&amp;QO_fu146_anzr=b0-gvz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cei.noaa.gov/access/search/data-search/local-climatological-data-v2?dataTypes=HourlyAltimeterSetting&amp;dataTypes=HourlyDewPointTemperature&amp;dataTypes=HourlyDryBulbTemperature&amp;dataTypes=HourlyPrecipitation&amp;dataTypes=HourlyPresentWeatherType&amp;dataTypes=HourlyPressureChange&amp;dataTypes=HourlyPressureTendency&amp;dataTypes=HourlyRelativeHumidity&amp;dataTypes=HourlySeaLevelPressure&amp;dataTypes=HourlySkyConditions&amp;dataTypes=HourlyStationPressure&amp;dataTypes=HourlyVisibility&amp;dataTypes=HourlyWetBulbTemperature&amp;dataTypes=HourlyWindDirection&amp;dataTypes=HourlyWindGustSpeed&amp;dataTypes=HourlyWindSpeed&amp;startDate=2018-11-01T00:00:00&amp;endDate=2019-12-31T23:59:59&amp;pageNum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157138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Project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492150"/>
            <a:ext cx="7454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Zhengyong Chen, Xiangsen Dong, Xupeng Tang, Zhaoqing Wu</a:t>
            </a:r>
            <a:endParaRPr sz="19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6155675" y="1543625"/>
            <a:ext cx="27954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Splitting training and test set (9: 1)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Oversampling on the training set to increase positive samples to half the number of negative samples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Undersampling to achieve a 1:1 ratio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Balancing</a:t>
            </a: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" y="1287200"/>
            <a:ext cx="5313802" cy="34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431975" y="18825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" y="1936150"/>
            <a:ext cx="5712326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/>
        </p:nvSpPr>
        <p:spPr>
          <a:xfrm>
            <a:off x="1372700" y="1126975"/>
            <a:ext cx="59688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chemeClr val="lt1"/>
                </a:highlight>
              </a:rPr>
              <a:t>The logistic regression model trained on the balanced dataset shows a significant improvement in prediction accuracy for positive samples.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925" y="1671775"/>
            <a:ext cx="3437025" cy="31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body" idx="1"/>
          </p:nvPr>
        </p:nvSpPr>
        <p:spPr>
          <a:xfrm>
            <a:off x="7245200" y="1734075"/>
            <a:ext cx="20226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OR&gt;1 : the variable raises the odds of cancellation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OR&lt;1 : the variable reduces the odds of cancellation</a:t>
            </a:r>
            <a:endParaRPr/>
          </a:p>
        </p:txBody>
      </p:sp>
      <p:pic>
        <p:nvPicPr>
          <p:cNvPr id="349" name="Google Shape;349;p24" descr="{&quot;mathml&quot;:&quot;&lt;math style=\&quot;font-family:Times New Roman;font-size:16px;\&quot; xmlns=\&quot;http://www.w3.org/1998/Math/MathML\&quot;&gt;&lt;mstyle mathsize=\&quot;16px\&quot;&gt;&lt;mi&gt;O&lt;/mi&gt;&lt;mi&gt;R&lt;/mi&gt;&lt;mo&gt;&amp;#xA0;&lt;/mo&gt;&lt;mo&gt;=&lt;/mo&gt;&lt;mo&gt;&amp;#xA0;&lt;/mo&gt;&lt;msup&gt;&lt;mi&gt;e&lt;/mi&gt;&lt;mrow&gt;&lt;mi&gt;c&lt;/mi&gt;&lt;mi&gt;o&lt;/mi&gt;&lt;mi&gt;e&lt;/mi&gt;&lt;mi&gt;f&lt;/mi&gt;&lt;mi&gt;f&lt;/mi&gt;&lt;mi&gt;i&lt;/mi&gt;&lt;mi&gt;c&lt;/mi&gt;&lt;mi&gt;i&lt;/mi&gt;&lt;mi&gt;e&lt;/mi&gt;&lt;mi&gt;n&lt;/mi&gt;&lt;mi&gt;t&lt;/mi&gt;&lt;/mrow&gt;&lt;/msup&gt;&lt;/mstyle&gt;&lt;/math&gt;&quot;,&quot;truncated&quot;:false}" title="O R space equals space e to the power of c o e f f i c i e n t end expon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75" y="1325575"/>
            <a:ext cx="2022650" cy="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00" y="1679775"/>
            <a:ext cx="6355749" cy="31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143600" y="1183075"/>
            <a:ext cx="77199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Choose Delta Air Lines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Travel outside holiday periods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morning flights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Avoid popular tourist destinations(like Orlando and San Francisco)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❖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 for days with high visibility and low wind speeds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cancelled flights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2:Flight Delay Prediction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body" idx="1"/>
          </p:nvPr>
        </p:nvSpPr>
        <p:spPr>
          <a:xfrm>
            <a:off x="1191650" y="15414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dataset contains 7,248,726 records from 378 airports.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 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Dry Bulb Temperature, Precipitation, Relative Humidity, Sea Level Pressure, Station Pressure, Visibility, Wind Speed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>
            <a:spLocks noGrp="1"/>
          </p:cNvSpPr>
          <p:nvPr>
            <p:ph type="title"/>
          </p:nvPr>
        </p:nvSpPr>
        <p:spPr>
          <a:xfrm>
            <a:off x="1325200" y="357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Checking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25" y="1068225"/>
            <a:ext cx="4608825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2867975" y="4698575"/>
            <a:ext cx="31545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Heatmap of variables’ correlation</a:t>
            </a:r>
            <a:endParaRPr sz="1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processing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81" name="Google Shape;381;p29"/>
          <p:cNvGraphicFramePr/>
          <p:nvPr/>
        </p:nvGraphicFramePr>
        <p:xfrm>
          <a:off x="720150" y="164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17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One hot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Frequency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Strength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preserving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Easy to handle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Efficient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Weakness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Increase number of features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Low efficiency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Information loss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7" name="Google Shape;387;p30"/>
          <p:cNvGraphicFramePr/>
          <p:nvPr/>
        </p:nvGraphicFramePr>
        <p:xfrm>
          <a:off x="269225" y="207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40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One hot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Frequency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Carrier, Time period, Day of week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>
            <a:spLocks noGrp="1"/>
          </p:cNvSpPr>
          <p:nvPr>
            <p:ph type="title"/>
          </p:nvPr>
        </p:nvSpPr>
        <p:spPr>
          <a:xfrm>
            <a:off x="373475" y="532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Influencing variables</a:t>
            </a:r>
            <a:endParaRPr/>
          </a:p>
        </p:txBody>
      </p:sp>
      <p:graphicFrame>
        <p:nvGraphicFramePr>
          <p:cNvPr id="393" name="Google Shape;393;p31"/>
          <p:cNvGraphicFramePr/>
          <p:nvPr/>
        </p:nvGraphicFramePr>
        <p:xfrm>
          <a:off x="0" y="6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{20DC51E7-541B-4E35-8406-1D4559648913}</a:tableStyleId>
              </a:tblPr>
              <a:tblGrid>
                <a:gridCol w="314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Most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Moderately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Least significant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Origin_Visibility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Origin_Dry Bulb Temperature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Dest_Visibility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Carrier_DL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Dest_Wind Speed</a:t>
                      </a:r>
                      <a:endParaRPr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Origin_Wind Speed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Carrier_HA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time_Morning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time_Evening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Dest_Relative Humidity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Origin_Precipitation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Dest_Precipitation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Airport,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Station_Pressure</a:t>
                      </a:r>
                      <a:endParaRPr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SeaLevel_Pressure</a:t>
                      </a:r>
                      <a:endParaRPr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143600" y="14554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Char char="❖"/>
            </a:pPr>
            <a:r>
              <a:rPr lang="en" sz="2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Collection &amp; Cleaning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Modeling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❖"/>
            </a:pPr>
            <a:r>
              <a:rPr lang="en" sz="2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Shiny App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avoid flight delay</a:t>
            </a: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Choose Delta Airlines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Travel on a warm, clear day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windy or rainy days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Avoid Hawaii Airlines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Accuracy: 0.5887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Precision: 0.4487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Recall: 0.5679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F1 Score: 0.5013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ROC AUC: 0.6192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/>
              <a:t>Average Precision: 0.4833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26"/>
              <a:t>Model 3 : Delay Time prediction </a:t>
            </a:r>
            <a:endParaRPr sz="2726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dirty="0"/>
          </a:p>
        </p:txBody>
      </p:sp>
      <p:sp>
        <p:nvSpPr>
          <p:cNvPr id="416" name="Google Shape;416;p35"/>
          <p:cNvSpPr txBox="1"/>
          <p:nvPr/>
        </p:nvSpPr>
        <p:spPr>
          <a:xfrm>
            <a:off x="1031400" y="1480435"/>
            <a:ext cx="7081200" cy="330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800" dirty="0"/>
              <a:t>Weather feature: Almost all weather features except weather type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Airline feature:    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Operating Carrier(encoded)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Distance (numeric)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Location feature: 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Longitude/Latitude (numeric)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Origin/Destination Airport (encoded)</a:t>
            </a:r>
            <a:endParaRPr sz="1800" dirty="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800" dirty="0"/>
              <a:t>Time feature:   	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Month/Day of the week(encoded)</a:t>
            </a:r>
            <a:endParaRPr sz="1800" dirty="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800" dirty="0"/>
              <a:t>Date/Date_CST (Here, I should have encoded the hours, but I processed them as continuous data)       </a:t>
            </a:r>
            <a:endParaRPr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structure</a:t>
            </a:r>
            <a:endParaRPr sz="4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325" y="1597875"/>
            <a:ext cx="54754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/>
          </p:nvPr>
        </p:nvSpPr>
        <p:spPr>
          <a:xfrm>
            <a:off x="1056750" y="3954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Process </a:t>
            </a:r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150650"/>
            <a:ext cx="8137649" cy="39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50" y="581725"/>
            <a:ext cx="3188375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150" y="1150650"/>
            <a:ext cx="2132451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75" y="2769825"/>
            <a:ext cx="1530224" cy="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602103" y="1233279"/>
            <a:ext cx="3038375" cy="331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delay prediction neural network reached an RMSE of 39 minutes on the test set.</a:t>
            </a: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❖"/>
            </a:pPr>
            <a:r>
              <a:rPr lang="en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combination flight cancellation prediction network reached recall (0.6796) for cancelled case and recall (0.3408) for uncancelled case.</a:t>
            </a:r>
            <a:endParaRPr sz="1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E4D753-7FF7-941B-5636-CB549782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4" y="1044000"/>
            <a:ext cx="4790442" cy="36841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and weakness</a:t>
            </a:r>
            <a:endParaRPr/>
          </a:p>
        </p:txBody>
      </p:sp>
      <p:sp>
        <p:nvSpPr>
          <p:cNvPr id="443" name="Google Shape;443;p39"/>
          <p:cNvSpPr txBox="1"/>
          <p:nvPr/>
        </p:nvSpPr>
        <p:spPr>
          <a:xfrm>
            <a:off x="1073561" y="1597875"/>
            <a:ext cx="64878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/>
              <a:t>Advantages: 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Our method can reduce the cost required to train classification models.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Our model architecture can be easily expanded and has great potential.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/>
              <a:t>Disadvantages: 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The performance of our model is not sufficient. We should add more layers.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1800" dirty="0"/>
              <a:t>Poor interpretability.</a:t>
            </a: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10482-9FA1-90BC-43BA-CDB45223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 model to </a:t>
            </a:r>
            <a:r>
              <a:rPr lang="en-US" altLang="zh-CN" dirty="0" err="1"/>
              <a:t>skearn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99BB74-DD47-19B9-76EC-55D2B74C04BF}"/>
              </a:ext>
            </a:extLst>
          </p:cNvPr>
          <p:cNvSpPr txBox="1"/>
          <p:nvPr/>
        </p:nvSpPr>
        <p:spPr>
          <a:xfrm>
            <a:off x="663410" y="1363700"/>
            <a:ext cx="78171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altLang="zh-CN" sz="1800" dirty="0"/>
              <a:t>Question Statement: 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Our online Shiny application needs to call an online Python environment, but Shiny for Python does not have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package pre-installed.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Every time we download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package online, the environment gets cleared when the webpage is closed.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altLang="zh-CN" sz="1800" dirty="0"/>
              <a:t>Proposal Step: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Step1 Redefine the model using </a:t>
            </a:r>
            <a:r>
              <a:rPr lang="en-US" altLang="zh-CN" sz="1800" dirty="0" err="1"/>
              <a:t>sklearn's</a:t>
            </a:r>
            <a:r>
              <a:rPr lang="en-US" altLang="zh-CN" sz="1800" dirty="0"/>
              <a:t> neural network implementation.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altLang="zh-CN" sz="1800" dirty="0"/>
              <a:t>Step2 Extract all the parameters from the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model, convert them to arrays, and import the parameter arrays into the </a:t>
            </a:r>
            <a:r>
              <a:rPr lang="en-US" altLang="zh-CN" sz="1800" dirty="0" err="1"/>
              <a:t>sklearn</a:t>
            </a:r>
            <a:r>
              <a:rPr lang="en-US" altLang="zh-CN" sz="1800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2766847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342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>
            <a:spLocks noGrp="1"/>
          </p:cNvSpPr>
          <p:nvPr>
            <p:ph type="title"/>
          </p:nvPr>
        </p:nvSpPr>
        <p:spPr>
          <a:xfrm>
            <a:off x="1303800" y="386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 - Flight Delay and Cancellation Prediction </a:t>
            </a:r>
            <a:r>
              <a:rPr lang="en" sz="1533"/>
              <a:t> </a:t>
            </a:r>
            <a:r>
              <a:rPr lang="en" sz="1533" b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https://andrewchanshiny.shinyapps.io/Group10_P3/</a:t>
            </a:r>
            <a:r>
              <a:rPr lang="en" sz="1533"/>
              <a:t> </a:t>
            </a:r>
            <a:endParaRPr sz="1533"/>
          </a:p>
        </p:txBody>
      </p:sp>
      <p:sp>
        <p:nvSpPr>
          <p:cNvPr id="454" name="Google Shape;454;p4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75" y="1386150"/>
            <a:ext cx="7506048" cy="3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>
            <a:spLocks noGrp="1"/>
          </p:cNvSpPr>
          <p:nvPr>
            <p:ph type="title"/>
          </p:nvPr>
        </p:nvSpPr>
        <p:spPr>
          <a:xfrm>
            <a:off x="322950" y="1362325"/>
            <a:ext cx="8011500" cy="22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listening</a:t>
            </a:r>
            <a:endParaRPr sz="4000" dirty="0"/>
          </a:p>
        </p:txBody>
      </p:sp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303800" y="1004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Shiny App - Flight Delay and Cancellation Prediction </a:t>
            </a:r>
            <a:r>
              <a:rPr lang="en" sz="1533" dirty="0"/>
              <a:t> </a:t>
            </a:r>
            <a:r>
              <a:rPr lang="en" sz="1533" b="0" dirty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https://andrewchanshiny.shinyapps.io/Group10_P3/</a:t>
            </a:r>
            <a:r>
              <a:rPr lang="en" sz="1533" dirty="0"/>
              <a:t> </a:t>
            </a:r>
            <a:endParaRPr sz="1533" dirty="0"/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0" y="1031111"/>
            <a:ext cx="4896658" cy="2317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52" y="2188943"/>
            <a:ext cx="5370271" cy="254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body" idx="1"/>
          </p:nvPr>
        </p:nvSpPr>
        <p:spPr>
          <a:xfrm>
            <a:off x="1167650" y="164772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collected flight data from </a:t>
            </a:r>
            <a:r>
              <a:rPr lang="en" sz="1950" i="1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Bureau of Transportation Statistics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gathered weather data from </a:t>
            </a:r>
            <a:r>
              <a:rPr lang="en" sz="1950" i="1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National Centers for Environmental information</a:t>
            </a: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based on airports' latitude and longitude.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6500" y="683575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Merging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1154250" y="1426500"/>
            <a:ext cx="7030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10000"/>
          </a:bodyPr>
          <a:lstStyle/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Excluding data during the COVID period and flights without matching weather stations or without hourly weather data.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Imputing missing weather values via forward filling before merging and KNN(N=5) after merging.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Converting departure and arrival times to CST. In the first two models, departure and arrival times were categorized by periods of the day.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Adding a </a:t>
            </a:r>
            <a:r>
              <a:rPr lang="en" sz="3850" i="1">
                <a:latin typeface="Arial"/>
                <a:ea typeface="Arial"/>
                <a:cs typeface="Arial"/>
                <a:sym typeface="Arial"/>
              </a:rPr>
              <a:t>Holiday period</a:t>
            </a:r>
            <a:r>
              <a:rPr lang="en" sz="3850">
                <a:latin typeface="Arial"/>
                <a:ea typeface="Arial"/>
                <a:cs typeface="Arial"/>
                <a:sym typeface="Arial"/>
              </a:rPr>
              <a:t> variable to indicate departures during Thanksgiving, Christmas, or New Year's.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3850">
                <a:latin typeface="Arial"/>
                <a:ea typeface="Arial"/>
                <a:cs typeface="Arial"/>
                <a:sym typeface="Arial"/>
              </a:rPr>
              <a:t>We merged the flight data with the weather data based on the columns for departure airport, arrival airport, and scheduled departure time (CST).</a:t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582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1：Flight Cancellation Prediction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>
            <a:spLocks noGrp="1"/>
          </p:cNvSpPr>
          <p:nvPr>
            <p:ph type="body" idx="1"/>
          </p:nvPr>
        </p:nvSpPr>
        <p:spPr>
          <a:xfrm>
            <a:off x="1143600" y="1183075"/>
            <a:ext cx="75198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data contains 7,248,726 records regarding 378 airports.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Flight features: Month, Day of Week, Departure Time, Arrival Time, Holiday_Period,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Weather features(Origin and Destination): Dew Point Temperature, Dry Bulb Temperature, Precipitation, Pressure Change, Pressure Tendency, Relative Humidity, Sea Level Pressure, Station Pressure, Visibility, Wet Bulb Temperature, Wind Speed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used One-Hot Encoding for categorical variables.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body" idx="1"/>
          </p:nvPr>
        </p:nvSpPr>
        <p:spPr>
          <a:xfrm>
            <a:off x="1195650" y="11109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50" y="1482150"/>
            <a:ext cx="4438476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5350"/>
            <a:ext cx="4849749" cy="31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body" idx="1"/>
          </p:nvPr>
        </p:nvSpPr>
        <p:spPr>
          <a:xfrm>
            <a:off x="1069750" y="1749650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1.73% of flights are cancelled, data imbalance was a major issue.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❖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logistic regression model fitted on this data yielded 99.98% prediction accuracy for non-canceled flights(negative samples) but only 1.45% for canceled ones(positive samples).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to Solve: Data Imbalance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995</Words>
  <Application>Microsoft Office PowerPoint</Application>
  <PresentationFormat>全屏显示(16:9)</PresentationFormat>
  <Paragraphs>142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Nunito</vt:lpstr>
      <vt:lpstr>Roboto</vt:lpstr>
      <vt:lpstr>Arial</vt:lpstr>
      <vt:lpstr>Maven Pro</vt:lpstr>
      <vt:lpstr>Times New Roman</vt:lpstr>
      <vt:lpstr>Momentum</vt:lpstr>
      <vt:lpstr>Airline Project</vt:lpstr>
      <vt:lpstr>Overview</vt:lpstr>
      <vt:lpstr>Data Collection &amp; Cleaning</vt:lpstr>
      <vt:lpstr>Data Collection</vt:lpstr>
      <vt:lpstr>Data Cleaning &amp; Merging</vt:lpstr>
      <vt:lpstr>Model 1：Flight Cancellation Prediction </vt:lpstr>
      <vt:lpstr>Data Overview</vt:lpstr>
      <vt:lpstr>Exploratory Data Analysis</vt:lpstr>
      <vt:lpstr>Problem to Solve: Data Imbalance</vt:lpstr>
      <vt:lpstr>Data Balancing</vt:lpstr>
      <vt:lpstr>Logistic Regression</vt:lpstr>
      <vt:lpstr>Odds Ratio</vt:lpstr>
      <vt:lpstr>Tips to avoid cancelled flights</vt:lpstr>
      <vt:lpstr>Model 2:Flight Delay Prediction</vt:lpstr>
      <vt:lpstr>Data Overview</vt:lpstr>
      <vt:lpstr>Correlation Checking</vt:lpstr>
      <vt:lpstr>Categorical data processing</vt:lpstr>
      <vt:lpstr>PowerPoint 演示文稿</vt:lpstr>
      <vt:lpstr>Influencing variables</vt:lpstr>
      <vt:lpstr>Tips to avoid flight delay</vt:lpstr>
      <vt:lpstr>Model metrics</vt:lpstr>
      <vt:lpstr>Model 3 : Delay Time prediction </vt:lpstr>
      <vt:lpstr>Feature</vt:lpstr>
      <vt:lpstr>Model structure </vt:lpstr>
      <vt:lpstr>Process </vt:lpstr>
      <vt:lpstr>Results</vt:lpstr>
      <vt:lpstr>Strength and weakness</vt:lpstr>
      <vt:lpstr>Torch model to skearn model</vt:lpstr>
      <vt:lpstr>Shiny App</vt:lpstr>
      <vt:lpstr>Shiny App - Flight Delay and Cancellation Prediction  https://andrewchanshiny.shinyapps.io/Group10_P3/ </vt:lpstr>
      <vt:lpstr>Thanks for listening</vt:lpstr>
      <vt:lpstr>Think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曌清 武</cp:lastModifiedBy>
  <cp:revision>7</cp:revision>
  <dcterms:modified xsi:type="dcterms:W3CDTF">2024-11-14T01:48:24Z</dcterms:modified>
</cp:coreProperties>
</file>